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01" r:id="rId2"/>
    <p:sldId id="365" r:id="rId3"/>
    <p:sldId id="367" r:id="rId4"/>
    <p:sldId id="368" r:id="rId5"/>
    <p:sldId id="369" r:id="rId6"/>
    <p:sldId id="502" r:id="rId7"/>
    <p:sldId id="503" r:id="rId8"/>
    <p:sldId id="504" r:id="rId9"/>
    <p:sldId id="505" r:id="rId10"/>
    <p:sldId id="506" r:id="rId11"/>
    <p:sldId id="507" r:id="rId12"/>
    <p:sldId id="508" r:id="rId13"/>
    <p:sldId id="509" r:id="rId14"/>
    <p:sldId id="510" r:id="rId15"/>
    <p:sldId id="386" r:id="rId16"/>
    <p:sldId id="432" r:id="rId17"/>
    <p:sldId id="387" r:id="rId18"/>
    <p:sldId id="394" r:id="rId19"/>
    <p:sldId id="395" r:id="rId20"/>
    <p:sldId id="388" r:id="rId21"/>
    <p:sldId id="396" r:id="rId22"/>
    <p:sldId id="397" r:id="rId23"/>
    <p:sldId id="500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A1830-341F-A3FA-1831-B1AED41F9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E99298-7547-DC13-D9CF-6CAE72515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247577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00E90-B6EB-4E0E-696D-14E3E5B4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1D9A24C4-2693-B2C3-6A85-651AF601F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4" b="7082"/>
          <a:stretch/>
        </p:blipFill>
        <p:spPr>
          <a:xfrm>
            <a:off x="702000" y="1069200"/>
            <a:ext cx="10788507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73C6EF1-8C1A-7437-9561-449D9EDB8B18}"/>
              </a:ext>
            </a:extLst>
          </p:cNvPr>
          <p:cNvSpPr/>
          <p:nvPr/>
        </p:nvSpPr>
        <p:spPr>
          <a:xfrm>
            <a:off x="2401693" y="284430"/>
            <a:ext cx="1118795" cy="344244"/>
          </a:xfrm>
          <a:prstGeom prst="accentCallout2">
            <a:avLst>
              <a:gd name="adj1" fmla="val 69041"/>
              <a:gd name="adj2" fmla="val 105316"/>
              <a:gd name="adj3" fmla="val 68305"/>
              <a:gd name="adj4" fmla="val 144683"/>
              <a:gd name="adj5" fmla="val 312010"/>
              <a:gd name="adj6" fmla="val 3181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EFE458E-3763-8248-0B9B-FDF68B175F96}"/>
              </a:ext>
            </a:extLst>
          </p:cNvPr>
          <p:cNvSpPr/>
          <p:nvPr/>
        </p:nvSpPr>
        <p:spPr>
          <a:xfrm>
            <a:off x="7996525" y="456552"/>
            <a:ext cx="968031" cy="612648"/>
          </a:xfrm>
          <a:prstGeom prst="wedgeEllipseCallout">
            <a:avLst>
              <a:gd name="adj1" fmla="val -139878"/>
              <a:gd name="adj2" fmla="val 18373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94410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F4F07-4BB0-F607-4E44-35E3B8E3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C715D93-F765-D132-0E26-6FF782F21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4" b="5431"/>
          <a:stretch/>
        </p:blipFill>
        <p:spPr>
          <a:xfrm>
            <a:off x="2364887" y="139794"/>
            <a:ext cx="9571951" cy="664750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63D9333-2BDA-4831-F0C1-64F04AE68B96}"/>
              </a:ext>
            </a:extLst>
          </p:cNvPr>
          <p:cNvSpPr/>
          <p:nvPr/>
        </p:nvSpPr>
        <p:spPr>
          <a:xfrm>
            <a:off x="68985" y="1082012"/>
            <a:ext cx="1362651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3087"/>
              <a:gd name="adj5" fmla="val 390975"/>
              <a:gd name="adj6" fmla="val 2564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92803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5B70D-6F88-621F-16EB-2BF3758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59D924-F1AF-D079-7D2C-7794EE4D5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4" b="5982"/>
          <a:stretch/>
        </p:blipFill>
        <p:spPr>
          <a:xfrm>
            <a:off x="2365200" y="140400"/>
            <a:ext cx="9511337" cy="6649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09ED44F-B967-4643-80AF-BDD1EAA7CDDD}"/>
              </a:ext>
            </a:extLst>
          </p:cNvPr>
          <p:cNvSpPr/>
          <p:nvPr/>
        </p:nvSpPr>
        <p:spPr>
          <a:xfrm>
            <a:off x="7810488" y="1098805"/>
            <a:ext cx="1398494" cy="344244"/>
          </a:xfrm>
          <a:prstGeom prst="accentCallout2">
            <a:avLst>
              <a:gd name="adj1" fmla="val 52451"/>
              <a:gd name="adj2" fmla="val -7699"/>
              <a:gd name="adj3" fmla="val 61212"/>
              <a:gd name="adj4" fmla="val -29275"/>
              <a:gd name="adj5" fmla="val 488091"/>
              <a:gd name="adj6" fmla="val -2854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D4CF940-C2B6-CAC4-8166-A24CCAE9A2CF}"/>
              </a:ext>
            </a:extLst>
          </p:cNvPr>
          <p:cNvSpPr/>
          <p:nvPr/>
        </p:nvSpPr>
        <p:spPr>
          <a:xfrm>
            <a:off x="10487701" y="1521726"/>
            <a:ext cx="968031" cy="612648"/>
          </a:xfrm>
          <a:prstGeom prst="wedgeEllipseCallout">
            <a:avLst>
              <a:gd name="adj1" fmla="val -274602"/>
              <a:gd name="adj2" fmla="val 75675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D9</a:t>
            </a:r>
          </a:p>
        </p:txBody>
      </p:sp>
    </p:spTree>
    <p:extLst>
      <p:ext uri="{BB962C8B-B14F-4D97-AF65-F5344CB8AC3E}">
        <p14:creationId xmlns:p14="http://schemas.microsoft.com/office/powerpoint/2010/main" val="423237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1485C-8530-F8EB-1E99-5C773F52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910EED0-217F-A292-9A6B-43158EB04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4" b="7175"/>
          <a:stretch/>
        </p:blipFill>
        <p:spPr>
          <a:xfrm>
            <a:off x="2365200" y="140400"/>
            <a:ext cx="9372458" cy="6649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B3118B0-827E-D45E-A2B5-DA219B52E839}"/>
              </a:ext>
            </a:extLst>
          </p:cNvPr>
          <p:cNvSpPr/>
          <p:nvPr/>
        </p:nvSpPr>
        <p:spPr>
          <a:xfrm>
            <a:off x="7423989" y="1013964"/>
            <a:ext cx="1398494" cy="344244"/>
          </a:xfrm>
          <a:prstGeom prst="accentCallout2">
            <a:avLst>
              <a:gd name="adj1" fmla="val 52451"/>
              <a:gd name="adj2" fmla="val -7699"/>
              <a:gd name="adj3" fmla="val 61212"/>
              <a:gd name="adj4" fmla="val -29275"/>
              <a:gd name="adj5" fmla="val 511625"/>
              <a:gd name="adj6" fmla="val -24379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4952CBA-8C19-3FA1-D495-85FEEDB8DD21}"/>
              </a:ext>
            </a:extLst>
          </p:cNvPr>
          <p:cNvSpPr/>
          <p:nvPr/>
        </p:nvSpPr>
        <p:spPr>
          <a:xfrm>
            <a:off x="10497128" y="1051884"/>
            <a:ext cx="968031" cy="612648"/>
          </a:xfrm>
          <a:prstGeom prst="wedgeEllipseCallout">
            <a:avLst>
              <a:gd name="adj1" fmla="val -265724"/>
              <a:gd name="adj2" fmla="val 81984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D10</a:t>
            </a:r>
          </a:p>
        </p:txBody>
      </p:sp>
    </p:spTree>
    <p:extLst>
      <p:ext uri="{BB962C8B-B14F-4D97-AF65-F5344CB8AC3E}">
        <p14:creationId xmlns:p14="http://schemas.microsoft.com/office/powerpoint/2010/main" val="15251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0DD9C-91BB-C226-3303-6E17256B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BCAF4F7-2B5B-91D2-DCC0-DF0C860122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4" b="7175"/>
          <a:stretch/>
        </p:blipFill>
        <p:spPr>
          <a:xfrm>
            <a:off x="2365200" y="140400"/>
            <a:ext cx="9372460" cy="6649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24C13AF-28C0-CDBE-5E6F-511A865A0ED3}"/>
              </a:ext>
            </a:extLst>
          </p:cNvPr>
          <p:cNvSpPr/>
          <p:nvPr/>
        </p:nvSpPr>
        <p:spPr>
          <a:xfrm>
            <a:off x="7678513" y="1013964"/>
            <a:ext cx="1398494" cy="344244"/>
          </a:xfrm>
          <a:prstGeom prst="accentCallout2">
            <a:avLst>
              <a:gd name="adj1" fmla="val 52451"/>
              <a:gd name="adj2" fmla="val -7699"/>
              <a:gd name="adj3" fmla="val 61212"/>
              <a:gd name="adj4" fmla="val -29275"/>
              <a:gd name="adj5" fmla="val 437013"/>
              <a:gd name="adj6" fmla="val -2489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27202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4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A3ECC0-6D08-9EC4-AF95-691A0A7E2C2E}"/>
              </a:ext>
            </a:extLst>
          </p:cNvPr>
          <p:cNvSpPr txBox="1"/>
          <p:nvPr/>
        </p:nvSpPr>
        <p:spPr>
          <a:xfrm>
            <a:off x="626253" y="2712674"/>
            <a:ext cx="10939493" cy="1882354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s-MX" sz="2300" dirty="0" err="1"/>
              <a:t>int</a:t>
            </a:r>
            <a:r>
              <a:rPr lang="es-MX" sz="2300" dirty="0"/>
              <a:t> </a:t>
            </a:r>
            <a:r>
              <a:rPr lang="es-MX" sz="2300" dirty="0" err="1"/>
              <a:t>pin_trig</a:t>
            </a:r>
            <a:r>
              <a:rPr lang="es-MX" sz="2300" dirty="0"/>
              <a:t> = 9;                     			// creamos una variable para el pin </a:t>
            </a:r>
            <a:r>
              <a:rPr lang="es-MX" sz="2300" dirty="0" err="1"/>
              <a:t>trigger</a:t>
            </a:r>
            <a:endParaRPr lang="es-MX" sz="2300" dirty="0"/>
          </a:p>
          <a:p>
            <a:r>
              <a:rPr lang="es-MX" sz="2300" dirty="0" err="1"/>
              <a:t>int</a:t>
            </a:r>
            <a:r>
              <a:rPr lang="es-MX" sz="2300" dirty="0"/>
              <a:t> </a:t>
            </a:r>
            <a:r>
              <a:rPr lang="es-MX" sz="2300" dirty="0" err="1"/>
              <a:t>pin_echo</a:t>
            </a:r>
            <a:r>
              <a:rPr lang="es-MX" sz="2300" dirty="0"/>
              <a:t> = 10;                    		// creamos una variable para el pin echo</a:t>
            </a:r>
          </a:p>
          <a:p>
            <a:r>
              <a:rPr lang="es-MX" sz="2300" dirty="0" err="1"/>
              <a:t>int</a:t>
            </a:r>
            <a:r>
              <a:rPr lang="es-MX" sz="2300" dirty="0"/>
              <a:t> tiempo = 0;                       			// creamos una variable para el tiempo</a:t>
            </a:r>
          </a:p>
          <a:p>
            <a:r>
              <a:rPr lang="es-MX" sz="2300" dirty="0" err="1"/>
              <a:t>int</a:t>
            </a:r>
            <a:r>
              <a:rPr lang="es-MX" sz="2300" dirty="0"/>
              <a:t> distancia = 0;                    			// creamos una variable para la distancia</a:t>
            </a:r>
          </a:p>
        </p:txBody>
      </p:sp>
    </p:spTree>
    <p:extLst>
      <p:ext uri="{BB962C8B-B14F-4D97-AF65-F5344CB8AC3E}">
        <p14:creationId xmlns:p14="http://schemas.microsoft.com/office/powerpoint/2010/main" val="195253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B4D56D-E030-824F-5A69-8E8E0E416A27}"/>
              </a:ext>
            </a:extLst>
          </p:cNvPr>
          <p:cNvSpPr txBox="1"/>
          <p:nvPr/>
        </p:nvSpPr>
        <p:spPr>
          <a:xfrm>
            <a:off x="626253" y="2465450"/>
            <a:ext cx="10939493" cy="27906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Serial.begin</a:t>
            </a:r>
            <a:r>
              <a:rPr lang="es-MX" sz="2400" dirty="0"/>
              <a:t>(9600);                 		// inicializamos el puerto serie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</a:t>
            </a:r>
            <a:r>
              <a:rPr lang="es-MX" sz="2400" dirty="0" err="1"/>
              <a:t>pin_trig</a:t>
            </a:r>
            <a:r>
              <a:rPr lang="es-MX" sz="2400" dirty="0"/>
              <a:t>, OUTPUT);          	// declaramos el pin 9 como salida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</a:t>
            </a:r>
            <a:r>
              <a:rPr lang="es-MX" sz="2400" dirty="0" err="1"/>
              <a:t>pin_echo</a:t>
            </a:r>
            <a:r>
              <a:rPr lang="es-MX" sz="2400" dirty="0"/>
              <a:t>, INPUT);           	// declaramos el pin 10 como entrada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695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27109B-C52A-DF99-2B42-156DB9B3A857}"/>
              </a:ext>
            </a:extLst>
          </p:cNvPr>
          <p:cNvSpPr txBox="1"/>
          <p:nvPr/>
        </p:nvSpPr>
        <p:spPr>
          <a:xfrm>
            <a:off x="626253" y="936564"/>
            <a:ext cx="10939493" cy="55909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// activamos la onda de sonido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digitalWrite</a:t>
            </a:r>
            <a:r>
              <a:rPr lang="es-MX" sz="2000" dirty="0"/>
              <a:t>(</a:t>
            </a:r>
            <a:r>
              <a:rPr lang="es-MX" sz="2000" dirty="0" err="1"/>
              <a:t>pin_trig</a:t>
            </a:r>
            <a:r>
              <a:rPr lang="es-MX" sz="2000" dirty="0"/>
              <a:t>, LOW);        		// ponemos un valor bajo el pin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delayMicroseconds</a:t>
            </a:r>
            <a:r>
              <a:rPr lang="es-MX" sz="2000" dirty="0"/>
              <a:t>(2);               		// esperamos 2 microsegundos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digitalWrite</a:t>
            </a:r>
            <a:r>
              <a:rPr lang="es-MX" sz="2000" dirty="0"/>
              <a:t>(</a:t>
            </a:r>
            <a:r>
              <a:rPr lang="es-MX" sz="2000" dirty="0" err="1"/>
              <a:t>pin_trig</a:t>
            </a:r>
            <a:r>
              <a:rPr lang="es-MX" sz="2000" dirty="0"/>
              <a:t>, HIGH);       		// ponemos un valor alto el pin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delayMicroseconds</a:t>
            </a:r>
            <a:r>
              <a:rPr lang="es-MX" sz="2000" dirty="0"/>
              <a:t>(10);              		// esperamos 10 microsegundos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digitalWrite</a:t>
            </a:r>
            <a:r>
              <a:rPr lang="es-MX" sz="2000" dirty="0"/>
              <a:t>(</a:t>
            </a:r>
            <a:r>
              <a:rPr lang="es-MX" sz="2000" dirty="0" err="1"/>
              <a:t>pin_trig</a:t>
            </a:r>
            <a:r>
              <a:rPr lang="es-MX" sz="2000" dirty="0"/>
              <a:t>, LOW);        		// ponemos un valor bajo el pin</a:t>
            </a:r>
          </a:p>
          <a:p>
            <a:r>
              <a:rPr lang="es-MX" sz="2000" dirty="0"/>
              <a:t>  // medimos el tiempo de rebote</a:t>
            </a:r>
          </a:p>
          <a:p>
            <a:r>
              <a:rPr lang="es-MX" sz="2000" dirty="0"/>
              <a:t>  tiempo = </a:t>
            </a:r>
            <a:r>
              <a:rPr lang="es-MX" sz="2000" dirty="0" err="1"/>
              <a:t>pulseIn</a:t>
            </a:r>
            <a:r>
              <a:rPr lang="es-MX" sz="2000" dirty="0"/>
              <a:t>(</a:t>
            </a:r>
            <a:r>
              <a:rPr lang="es-MX" sz="2000" dirty="0" err="1"/>
              <a:t>pin_echo</a:t>
            </a:r>
            <a:r>
              <a:rPr lang="es-MX" sz="2000" dirty="0"/>
              <a:t>, HIGH); 		// medimos el tiempo en microsegundos</a:t>
            </a:r>
          </a:p>
          <a:p>
            <a:r>
              <a:rPr lang="es-MX" sz="2000" dirty="0"/>
              <a:t>  distancia = tiempo/58;              		// obtenemos la distancia en centímetros</a:t>
            </a:r>
          </a:p>
          <a:p>
            <a:r>
              <a:rPr lang="es-MX" sz="2000" dirty="0"/>
              <a:t> 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Serial.print</a:t>
            </a:r>
            <a:r>
              <a:rPr lang="es-MX" sz="2000" dirty="0"/>
              <a:t>("Distancia: ");        		// imprimimos los caracteres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Serial.print</a:t>
            </a:r>
            <a:r>
              <a:rPr lang="es-MX" sz="2000" dirty="0"/>
              <a:t>(distancia);            			// imprimimos el valor de la distancia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Serial.println</a:t>
            </a:r>
            <a:r>
              <a:rPr lang="es-MX" sz="2000" dirty="0"/>
              <a:t>(" cm");              			// imprimimos los caracteres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delay</a:t>
            </a:r>
            <a:r>
              <a:rPr lang="es-MX" sz="2000" dirty="0"/>
              <a:t>(200);                         			// esperamos 0.2 segundos</a:t>
            </a:r>
          </a:p>
          <a:p>
            <a:r>
              <a:rPr lang="es-MX" sz="2000" dirty="0"/>
              <a:t>  </a:t>
            </a:r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17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542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73463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55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66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s-MX" dirty="0"/>
              <a:t>Para visualizar los valores del sensor, hacer lo siguiente:</a:t>
            </a:r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23ECC04-8FD3-EE51-5E8E-517E7C9CA980}"/>
              </a:ext>
            </a:extLst>
          </p:cNvPr>
          <p:cNvGrpSpPr/>
          <p:nvPr/>
        </p:nvGrpSpPr>
        <p:grpSpPr>
          <a:xfrm>
            <a:off x="371529" y="831904"/>
            <a:ext cx="11448941" cy="5899905"/>
            <a:chOff x="251792" y="721735"/>
            <a:chExt cx="11448941" cy="589990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0A561CB2-0C5D-4268-C133-4BF625E5C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23179" y="1651916"/>
              <a:ext cx="5432336" cy="3589986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53B6F045-4AFB-6F02-749B-EFD15BCE3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9731" y="1770868"/>
              <a:ext cx="3438474" cy="9465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99D8916-4336-5DE7-C945-18EF44A7319F}"/>
                </a:ext>
              </a:extLst>
            </p:cNvPr>
            <p:cNvSpPr/>
            <p:nvPr/>
          </p:nvSpPr>
          <p:spPr>
            <a:xfrm>
              <a:off x="251792" y="721735"/>
              <a:ext cx="2121659" cy="930181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154838"/>
                <a:gd name="adj6" fmla="val 19512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cargado el programa, clic en “Monitor serie”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D13E6473-610D-1423-747C-4D1F81E9A400}"/>
                </a:ext>
              </a:extLst>
            </p:cNvPr>
            <p:cNvSpPr/>
            <p:nvPr/>
          </p:nvSpPr>
          <p:spPr>
            <a:xfrm>
              <a:off x="9274002" y="769207"/>
              <a:ext cx="2426731" cy="494073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478480"/>
                <a:gd name="adj6" fmla="val -115866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Valores de lectura</a:t>
              </a:r>
            </a:p>
          </p:txBody>
        </p:sp>
        <p:sp>
          <p:nvSpPr>
            <p:cNvPr id="19" name="Globo: línea doblada con barra de énfasis 6">
              <a:extLst>
                <a:ext uri="{FF2B5EF4-FFF2-40B4-BE49-F238E27FC236}">
                  <a16:creationId xmlns:a16="http://schemas.microsoft.com/office/drawing/2014/main" id="{16627C37-6906-7C9A-EE9B-FC971592B0E3}"/>
                </a:ext>
              </a:extLst>
            </p:cNvPr>
            <p:cNvSpPr/>
            <p:nvPr/>
          </p:nvSpPr>
          <p:spPr>
            <a:xfrm>
              <a:off x="1000715" y="4183240"/>
              <a:ext cx="3052189" cy="651296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123224"/>
                <a:gd name="adj6" fmla="val 14562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Asegurar de que esté seleccionada esta función.</a:t>
              </a:r>
            </a:p>
          </p:txBody>
        </p:sp>
        <p:sp>
          <p:nvSpPr>
            <p:cNvPr id="22" name="Globo: línea doblada con barra de énfasis 6">
              <a:extLst>
                <a:ext uri="{FF2B5EF4-FFF2-40B4-BE49-F238E27FC236}">
                  <a16:creationId xmlns:a16="http://schemas.microsoft.com/office/drawing/2014/main" id="{C2AE21F7-B400-9A20-8A34-282A90566DA8}"/>
                </a:ext>
              </a:extLst>
            </p:cNvPr>
            <p:cNvSpPr/>
            <p:nvPr/>
          </p:nvSpPr>
          <p:spPr>
            <a:xfrm>
              <a:off x="5423506" y="5625680"/>
              <a:ext cx="3052189" cy="995960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3891"/>
                <a:gd name="adj5" fmla="val -47199"/>
                <a:gd name="adj6" fmla="val 121846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Asegurar de que la velocidad de transmisión de datos esté a 9600..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67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518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Visualizar los valores de la lectura del sensor de distancia.</a:t>
            </a:r>
          </a:p>
          <a:p>
            <a:endParaRPr lang="es-MX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8140F248-FFDB-E91C-D9A8-ECC2D4AB3CCC}"/>
              </a:ext>
            </a:extLst>
          </p:cNvPr>
          <p:cNvGrpSpPr/>
          <p:nvPr/>
        </p:nvGrpSpPr>
        <p:grpSpPr>
          <a:xfrm>
            <a:off x="6016438" y="1115131"/>
            <a:ext cx="4081637" cy="4465057"/>
            <a:chOff x="2703082" y="1835894"/>
            <a:chExt cx="4081637" cy="4465057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A9C1A1A4-1A94-6EB7-1D4F-8CCAB4E4A166}"/>
                </a:ext>
              </a:extLst>
            </p:cNvPr>
            <p:cNvGrpSpPr/>
            <p:nvPr/>
          </p:nvGrpSpPr>
          <p:grpSpPr>
            <a:xfrm>
              <a:off x="2703082" y="1835894"/>
              <a:ext cx="1080000" cy="2880000"/>
              <a:chOff x="2151529" y="2033194"/>
              <a:chExt cx="1080000" cy="2880000"/>
            </a:xfrm>
          </p:grpSpPr>
          <p:sp>
            <p:nvSpPr>
              <p:cNvPr id="42" name="Rectángulo: esquinas redondeadas 41">
                <a:extLst>
                  <a:ext uri="{FF2B5EF4-FFF2-40B4-BE49-F238E27FC236}">
                    <a16:creationId xmlns:a16="http://schemas.microsoft.com/office/drawing/2014/main" id="{A242B209-2A3F-DF01-8B28-C7CDDEC8292D}"/>
                  </a:ext>
                </a:extLst>
              </p:cNvPr>
              <p:cNvSpPr/>
              <p:nvPr/>
            </p:nvSpPr>
            <p:spPr>
              <a:xfrm>
                <a:off x="2151529" y="2176377"/>
                <a:ext cx="1080000" cy="900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3" name="Rectángulo: esquinas redondeadas 42">
                <a:extLst>
                  <a:ext uri="{FF2B5EF4-FFF2-40B4-BE49-F238E27FC236}">
                    <a16:creationId xmlns:a16="http://schemas.microsoft.com/office/drawing/2014/main" id="{52DC2A27-DABB-1030-686D-F573EA343AE0}"/>
                  </a:ext>
                </a:extLst>
              </p:cNvPr>
              <p:cNvSpPr/>
              <p:nvPr/>
            </p:nvSpPr>
            <p:spPr>
              <a:xfrm>
                <a:off x="2151529" y="3898999"/>
                <a:ext cx="1080000" cy="900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9F24C3B6-3630-0E8C-2E2F-C3A878D6DA2B}"/>
                  </a:ext>
                </a:extLst>
              </p:cNvPr>
              <p:cNvSpPr/>
              <p:nvPr/>
            </p:nvSpPr>
            <p:spPr>
              <a:xfrm>
                <a:off x="2223529" y="3232067"/>
                <a:ext cx="267149" cy="51124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8E6BC510-1DAB-B0EC-9ADE-0A0D58FCB61D}"/>
                  </a:ext>
                </a:extLst>
              </p:cNvPr>
              <p:cNvSpPr/>
              <p:nvPr/>
            </p:nvSpPr>
            <p:spPr>
              <a:xfrm>
                <a:off x="2151529" y="2033194"/>
                <a:ext cx="144000" cy="2880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23" name="Gráfico 22" descr="Wi-Fi">
              <a:extLst>
                <a:ext uri="{FF2B5EF4-FFF2-40B4-BE49-F238E27FC236}">
                  <a16:creationId xmlns:a16="http://schemas.microsoft.com/office/drawing/2014/main" id="{E629E5FF-D19C-A3F3-C966-B94D93A58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4060337" y="1863985"/>
              <a:ext cx="1130183" cy="1130183"/>
            </a:xfrm>
            <a:prstGeom prst="rect">
              <a:avLst/>
            </a:prstGeom>
          </p:spPr>
        </p:pic>
        <p:pic>
          <p:nvPicPr>
            <p:cNvPr id="24" name="Gráfico 23" descr="Wi-Fi">
              <a:extLst>
                <a:ext uri="{FF2B5EF4-FFF2-40B4-BE49-F238E27FC236}">
                  <a16:creationId xmlns:a16="http://schemas.microsoft.com/office/drawing/2014/main" id="{2E30C233-256D-F08D-D111-BD0DCB28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4060337" y="3586607"/>
              <a:ext cx="1130183" cy="1130183"/>
            </a:xfrm>
            <a:prstGeom prst="rect">
              <a:avLst/>
            </a:prstGeom>
          </p:spPr>
        </p:pic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FD025659-66B6-154C-50B4-BC86F2E07D91}"/>
                </a:ext>
              </a:extLst>
            </p:cNvPr>
            <p:cNvGrpSpPr/>
            <p:nvPr/>
          </p:nvGrpSpPr>
          <p:grpSpPr>
            <a:xfrm>
              <a:off x="5884719" y="1835894"/>
              <a:ext cx="900000" cy="2879999"/>
              <a:chOff x="4678771" y="1769633"/>
              <a:chExt cx="900000" cy="2879999"/>
            </a:xfrm>
          </p:grpSpPr>
          <p:sp>
            <p:nvSpPr>
              <p:cNvPr id="40" name="Rectángulo: esquinas redondeadas 39">
                <a:extLst>
                  <a:ext uri="{FF2B5EF4-FFF2-40B4-BE49-F238E27FC236}">
                    <a16:creationId xmlns:a16="http://schemas.microsoft.com/office/drawing/2014/main" id="{1BEA66DA-6E2D-9989-5798-8B7C6BE643A9}"/>
                  </a:ext>
                </a:extLst>
              </p:cNvPr>
              <p:cNvSpPr/>
              <p:nvPr/>
            </p:nvSpPr>
            <p:spPr>
              <a:xfrm>
                <a:off x="4678771" y="1769633"/>
                <a:ext cx="900000" cy="2879999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C1AC493-F27F-520E-EEDA-1150F3DFDBD6}"/>
                  </a:ext>
                </a:extLst>
              </p:cNvPr>
              <p:cNvSpPr txBox="1"/>
              <p:nvPr/>
            </p:nvSpPr>
            <p:spPr>
              <a:xfrm rot="16200000">
                <a:off x="4369656" y="2917244"/>
                <a:ext cx="1515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200" dirty="0">
                    <a:latin typeface="Arial Rounded MT Bold" panose="020F0704030504030204" pitchFamily="34" charset="0"/>
                  </a:rPr>
                  <a:t>Objeto</a:t>
                </a:r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BBA07FF4-0E0D-372E-C9A7-C5F3C7D1970E}"/>
                </a:ext>
              </a:extLst>
            </p:cNvPr>
            <p:cNvGrpSpPr/>
            <p:nvPr/>
          </p:nvGrpSpPr>
          <p:grpSpPr>
            <a:xfrm>
              <a:off x="3827906" y="4935733"/>
              <a:ext cx="2012922" cy="289523"/>
              <a:chOff x="3071958" y="5219095"/>
              <a:chExt cx="2012922" cy="289523"/>
            </a:xfrm>
          </p:grpSpPr>
          <p:cxnSp>
            <p:nvCxnSpPr>
              <p:cNvPr id="37" name="Conector recto 36">
                <a:extLst>
                  <a:ext uri="{FF2B5EF4-FFF2-40B4-BE49-F238E27FC236}">
                    <a16:creationId xmlns:a16="http://schemas.microsoft.com/office/drawing/2014/main" id="{964AAF58-A35E-ADF9-AEFF-C40BBE2140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0922" y="5363095"/>
                <a:ext cx="1980000" cy="898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>
                <a:extLst>
                  <a:ext uri="{FF2B5EF4-FFF2-40B4-BE49-F238E27FC236}">
                    <a16:creationId xmlns:a16="http://schemas.microsoft.com/office/drawing/2014/main" id="{AA779743-D943-D1EE-D2C4-BADBBCE532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1958" y="5220618"/>
                <a:ext cx="0" cy="2880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475D6F83-2DE4-8FD1-3895-49384E628D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4880" y="5219095"/>
                <a:ext cx="0" cy="2880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3EE66247-4CDA-3540-A494-8BE3DABDF39F}"/>
                </a:ext>
              </a:extLst>
            </p:cNvPr>
            <p:cNvSpPr txBox="1"/>
            <p:nvPr/>
          </p:nvSpPr>
          <p:spPr>
            <a:xfrm>
              <a:off x="3827906" y="5223733"/>
              <a:ext cx="214456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latin typeface="Arial Rounded MT Bold" panose="020F0704030504030204" pitchFamily="34" charset="0"/>
                </a:rPr>
                <a:t>Visualizar</a:t>
              </a:r>
            </a:p>
            <a:p>
              <a:r>
                <a:rPr lang="es-MX" sz="3200" dirty="0">
                  <a:latin typeface="Arial Rounded MT Bold" panose="020F0704030504030204" pitchFamily="34" charset="0"/>
                </a:rPr>
                <a:t>Distancia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26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208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C1049-0E0B-B3E3-78D3-7549B5E0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92E5CA-E78B-0F33-60CB-FA85BD795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21177" r="15555" b="12157"/>
          <a:stretch/>
        </p:blipFill>
        <p:spPr>
          <a:xfrm>
            <a:off x="1640264" y="935913"/>
            <a:ext cx="9294136" cy="553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6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F83F6-8980-BA14-1BE5-26A686E2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CF6A7A6-F9A7-C516-BA16-E71F2C807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7" b="6895"/>
          <a:stretch/>
        </p:blipFill>
        <p:spPr>
          <a:xfrm>
            <a:off x="2177592" y="830997"/>
            <a:ext cx="8146330" cy="57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5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9AA77-E3A7-C426-7CA7-29E213BE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D7495CAC-3ED1-C7A8-0BF1-B1863844A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2" b="8316"/>
          <a:stretch/>
        </p:blipFill>
        <p:spPr>
          <a:xfrm>
            <a:off x="701916" y="1590405"/>
            <a:ext cx="10788168" cy="485824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EF21F28-6945-41A9-A7F2-4F14099117E9}"/>
              </a:ext>
            </a:extLst>
          </p:cNvPr>
          <p:cNvSpPr/>
          <p:nvPr/>
        </p:nvSpPr>
        <p:spPr>
          <a:xfrm>
            <a:off x="2004075" y="23722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80"/>
              <a:gd name="adj4" fmla="val 139267"/>
              <a:gd name="adj5" fmla="val 388990"/>
              <a:gd name="adj6" fmla="val 4211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73140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AF32C-3C0B-CF26-B0A8-5860857A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A6DB63BE-DBA7-4389-7C9E-CF12AAEE7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4" b="7082"/>
          <a:stretch/>
        </p:blipFill>
        <p:spPr>
          <a:xfrm>
            <a:off x="701916" y="1068222"/>
            <a:ext cx="10788168" cy="5399831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C2F1C998-4D64-79EE-0712-D7618208F5C6}"/>
              </a:ext>
            </a:extLst>
          </p:cNvPr>
          <p:cNvSpPr/>
          <p:nvPr/>
        </p:nvSpPr>
        <p:spPr>
          <a:xfrm>
            <a:off x="8254173" y="524673"/>
            <a:ext cx="914400" cy="612648"/>
          </a:xfrm>
          <a:prstGeom prst="wedgeEllipseCallout">
            <a:avLst>
              <a:gd name="adj1" fmla="val -126249"/>
              <a:gd name="adj2" fmla="val 16546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D0CFA662-E430-4668-3C99-31EC35777752}"/>
              </a:ext>
            </a:extLst>
          </p:cNvPr>
          <p:cNvSpPr/>
          <p:nvPr/>
        </p:nvSpPr>
        <p:spPr>
          <a:xfrm>
            <a:off x="2242561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6838"/>
              <a:gd name="adj4" fmla="val 188848"/>
              <a:gd name="adj5" fmla="val 254821"/>
              <a:gd name="adj6" fmla="val 32913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812939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699</Words>
  <Application>Microsoft Office PowerPoint</Application>
  <PresentationFormat>Panorámica</PresentationFormat>
  <Paragraphs>95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Arial Rounded MT Bold</vt:lpstr>
      <vt:lpstr>Trebuchet MS</vt:lpstr>
      <vt:lpstr>Tema de Office</vt:lpstr>
      <vt:lpstr>PRÁCTICA 11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139</cp:revision>
  <dcterms:created xsi:type="dcterms:W3CDTF">2017-08-15T18:33:09Z</dcterms:created>
  <dcterms:modified xsi:type="dcterms:W3CDTF">2022-08-25T21:47:27Z</dcterms:modified>
</cp:coreProperties>
</file>